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8288000" cy="10287000"/>
  <p:notesSz cx="6858000" cy="9144000"/>
  <p:embeddedFontLst>
    <p:embeddedFont>
      <p:font typeface="Lustria" charset="1" panose="02000603060000020004"/>
      <p:regular r:id="rId6"/>
    </p:embeddedFont>
    <p:embeddedFont>
      <p:font typeface="Open Sans Light" charset="1" panose="020B0306030504020204"/>
      <p:regular r:id="rId7"/>
    </p:embeddedFont>
    <p:embeddedFont>
      <p:font typeface="Open Sans Light Bold" charset="1" panose="020B0806030504020204"/>
      <p:regular r:id="rId8"/>
    </p:embeddedFont>
    <p:embeddedFont>
      <p:font typeface="Open Sans Light Italics" charset="1" panose="020B0306030504020204"/>
      <p:regular r:id="rId9"/>
    </p:embeddedFont>
    <p:embeddedFont>
      <p:font typeface="Open Sans Light Bold Italics" charset="1" panose="020B0806030504020204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A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93079" y="1413487"/>
            <a:ext cx="8366221" cy="7465525"/>
          </a:xfrm>
          <a:prstGeom prst="rect">
            <a:avLst/>
          </a:prstGeom>
          <a:solidFill>
            <a:srgbClr val="A18F63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7812" t="0" r="10028" b="0"/>
          <a:stretch>
            <a:fillRect/>
          </a:stretch>
        </p:blipFill>
        <p:spPr>
          <a:xfrm flipH="false" flipV="false" rot="0">
            <a:off x="1028700" y="1413487"/>
            <a:ext cx="7731266" cy="745975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618614" y="1631854"/>
            <a:ext cx="6915150" cy="7023026"/>
            <a:chOff x="0" y="0"/>
            <a:chExt cx="9220200" cy="93640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17343"/>
              <a:ext cx="9220200" cy="6002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>
                  <a:solidFill>
                    <a:srgbClr val="EBDAA8"/>
                  </a:solidFill>
                  <a:latin typeface="Lustria"/>
                </a:rPr>
                <a:t>Predicting Sales According to Wine Points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89615"/>
              <a:ext cx="9220200" cy="1074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EBDAA8"/>
                  </a:solidFill>
                  <a:latin typeface="Open Sans Light Italics"/>
                </a:rPr>
                <a:t>Ana Pacella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EBDAA8"/>
                  </a:solidFill>
                  <a:latin typeface="Open Sans Light Italics"/>
                </a:rPr>
                <a:t>Final Project CIS 541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922020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384">
                  <a:solidFill>
                    <a:srgbClr val="EBDAA8"/>
                  </a:solidFill>
                  <a:latin typeface="Open Sans Light"/>
                </a:rPr>
                <a:t>WINE TESTING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721" t="25985" r="1295" b="11099"/>
          <a:stretch>
            <a:fillRect/>
          </a:stretch>
        </p:blipFill>
        <p:spPr>
          <a:xfrm flipH="false" flipV="false" rot="0">
            <a:off x="-228600" y="765078"/>
            <a:ext cx="8588516" cy="875515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202014" y="1028700"/>
            <a:ext cx="9409836" cy="6516213"/>
            <a:chOff x="0" y="0"/>
            <a:chExt cx="12546447" cy="8688284"/>
          </a:xfrm>
        </p:grpSpPr>
        <p:sp>
          <p:nvSpPr>
            <p:cNvPr name="AutoShape 4" id="4"/>
            <p:cNvSpPr/>
            <p:nvPr/>
          </p:nvSpPr>
          <p:spPr>
            <a:xfrm rot="0">
              <a:off x="0" y="2400168"/>
              <a:ext cx="12546447" cy="89394"/>
            </a:xfrm>
            <a:prstGeom prst="rect">
              <a:avLst/>
            </a:prstGeom>
            <a:solidFill>
              <a:srgbClr val="EBDAA8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916211"/>
              <a:ext cx="9495780" cy="577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10"/>
                </a:lnSpc>
              </a:pPr>
            </a:p>
            <a:p>
              <a:pPr>
                <a:lnSpc>
                  <a:spcPts val="4710"/>
                </a:lnSpc>
              </a:pPr>
              <a:r>
                <a:rPr lang="en-US" sz="3364">
                  <a:solidFill>
                    <a:srgbClr val="EBDAA8"/>
                  </a:solidFill>
                  <a:latin typeface="Open Sans Light"/>
                </a:rPr>
                <a:t>Purpose of study</a:t>
              </a:r>
            </a:p>
            <a:p>
              <a:pPr>
                <a:lnSpc>
                  <a:spcPts val="4710"/>
                </a:lnSpc>
              </a:pPr>
              <a:r>
                <a:rPr lang="en-US" sz="3364">
                  <a:solidFill>
                    <a:srgbClr val="EBDAA8"/>
                  </a:solidFill>
                  <a:latin typeface="Open Sans Light"/>
                </a:rPr>
                <a:t>Benefits</a:t>
              </a:r>
            </a:p>
            <a:p>
              <a:pPr>
                <a:lnSpc>
                  <a:spcPts val="4710"/>
                </a:lnSpc>
              </a:pPr>
              <a:r>
                <a:rPr lang="en-US" sz="3364">
                  <a:solidFill>
                    <a:srgbClr val="EBDAA8"/>
                  </a:solidFill>
                  <a:latin typeface="Open Sans Light"/>
                </a:rPr>
                <a:t>Dataset</a:t>
              </a:r>
            </a:p>
            <a:p>
              <a:pPr>
                <a:lnSpc>
                  <a:spcPts val="4710"/>
                </a:lnSpc>
              </a:pPr>
              <a:r>
                <a:rPr lang="en-US" sz="3364">
                  <a:solidFill>
                    <a:srgbClr val="EBDAA8"/>
                  </a:solidFill>
                  <a:latin typeface="Open Sans Light"/>
                </a:rPr>
                <a:t>Analysis test</a:t>
              </a:r>
            </a:p>
            <a:p>
              <a:pPr>
                <a:lnSpc>
                  <a:spcPts val="4710"/>
                </a:lnSpc>
              </a:pPr>
              <a:r>
                <a:rPr lang="en-US" sz="3364">
                  <a:solidFill>
                    <a:srgbClr val="EBDAA8"/>
                  </a:solidFill>
                  <a:latin typeface="Open Sans Light"/>
                </a:rPr>
                <a:t>Conclusions</a:t>
              </a:r>
            </a:p>
            <a:p>
              <a:pPr>
                <a:lnSpc>
                  <a:spcPts val="3170"/>
                </a:lnSpc>
              </a:pPr>
            </a:p>
            <a:p>
              <a:pPr algn="l">
                <a:lnSpc>
                  <a:spcPts val="317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0383412" cy="10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>
                  <a:solidFill>
                    <a:srgbClr val="EBDAA8"/>
                  </a:solidFill>
                  <a:latin typeface="Lustria Bold"/>
                </a:rPr>
                <a:t>Presentation Overview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2267" y="1367754"/>
              <a:ext cx="9900956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9"/>
                </a:lnSpc>
              </a:pPr>
              <a:r>
                <a:rPr lang="en-US" sz="3099">
                  <a:solidFill>
                    <a:srgbClr val="EBDAA8"/>
                  </a:solidFill>
                  <a:latin typeface="Lustria Bold"/>
                </a:rPr>
                <a:t>TOPICS TO COVER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573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9910" y="9419762"/>
            <a:ext cx="18802364" cy="1147932"/>
          </a:xfrm>
          <a:prstGeom prst="rect">
            <a:avLst/>
          </a:prstGeom>
          <a:solidFill>
            <a:srgbClr val="A18F63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6292" t="0" r="16292" b="0"/>
          <a:stretch>
            <a:fillRect/>
          </a:stretch>
        </p:blipFill>
        <p:spPr>
          <a:xfrm flipH="false" flipV="false" rot="0">
            <a:off x="2615769" y="2361108"/>
            <a:ext cx="3619029" cy="39054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4051" r="0" b="14051"/>
          <a:stretch>
            <a:fillRect/>
          </a:stretch>
        </p:blipFill>
        <p:spPr>
          <a:xfrm flipH="false" flipV="false" rot="0">
            <a:off x="7334485" y="2361108"/>
            <a:ext cx="3619029" cy="39054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15249" t="0" r="15249" b="0"/>
          <a:stretch>
            <a:fillRect/>
          </a:stretch>
        </p:blipFill>
        <p:spPr>
          <a:xfrm flipH="false" flipV="false" rot="0">
            <a:off x="12053201" y="2361108"/>
            <a:ext cx="3619029" cy="390542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78000" y="881649"/>
            <a:ext cx="8132000" cy="68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999">
                <a:solidFill>
                  <a:srgbClr val="EBDAA8"/>
                </a:solidFill>
                <a:latin typeface="Lustria Bold"/>
              </a:rPr>
              <a:t>Purpose of Study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10844" y="6789358"/>
            <a:ext cx="3621347" cy="2178993"/>
            <a:chOff x="0" y="0"/>
            <a:chExt cx="4828462" cy="290532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2652" y="1396748"/>
              <a:ext cx="4788012" cy="1508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>
                  <a:solidFill>
                    <a:srgbClr val="EBDAA8"/>
                  </a:solidFill>
                  <a:latin typeface="Open Sans Light"/>
                </a:rPr>
                <a:t>To understand what types of wine are getting more points.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828462" cy="1196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EBDAA8"/>
                  </a:solidFill>
                  <a:latin typeface="Open Sans Light"/>
                </a:rPr>
                <a:t>TO BETTER KNOW PRODUCT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23745" y="6781141"/>
            <a:ext cx="3627162" cy="1332540"/>
            <a:chOff x="0" y="0"/>
            <a:chExt cx="4836216" cy="17767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2607" y="783138"/>
              <a:ext cx="4823609" cy="993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>
                  <a:solidFill>
                    <a:srgbClr val="EBDAA8"/>
                  </a:solidFill>
                  <a:latin typeface="Open Sans Light"/>
                </a:rPr>
                <a:t>Estimate prices based on points given to each wine.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4836216" cy="5827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EBDAA8"/>
                  </a:solidFill>
                  <a:latin typeface="Open Sans Light"/>
                </a:rPr>
                <a:t>TO ESTIMATE PRICES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51916" y="6789358"/>
            <a:ext cx="3617707" cy="1792747"/>
            <a:chOff x="0" y="0"/>
            <a:chExt cx="4823609" cy="23903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396748"/>
              <a:ext cx="4823609" cy="993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200">
                  <a:solidFill>
                    <a:srgbClr val="EBDAA8"/>
                  </a:solidFill>
                  <a:latin typeface="Open Sans Light"/>
                </a:rPr>
                <a:t>What are the differences on our best sellers?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191" y="-57150"/>
              <a:ext cx="4800619" cy="1196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3"/>
                </a:lnSpc>
              </a:pPr>
              <a:r>
                <a:rPr lang="en-US" sz="2599">
                  <a:solidFill>
                    <a:srgbClr val="EBDAA8"/>
                  </a:solidFill>
                  <a:latin typeface="Open Sans Light"/>
                </a:rPr>
                <a:t>CHARDONNAY VS. PINOT NOIR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A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2762" r="0" b="34958"/>
          <a:stretch>
            <a:fillRect/>
          </a:stretch>
        </p:blipFill>
        <p:spPr>
          <a:xfrm flipH="false" flipV="false" rot="0">
            <a:off x="-198508" y="6503891"/>
            <a:ext cx="18685016" cy="27734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7762" y="707928"/>
            <a:ext cx="9964623" cy="310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</a:pPr>
            <a:r>
              <a:rPr lang="en-US" sz="3064">
                <a:solidFill>
                  <a:srgbClr val="262920"/>
                </a:solidFill>
                <a:latin typeface="Open Sans Light"/>
              </a:rPr>
              <a:t>- More than 100k rows reviewed.</a:t>
            </a:r>
          </a:p>
          <a:p>
            <a:pPr>
              <a:lnSpc>
                <a:spcPts val="4290"/>
              </a:lnSpc>
            </a:pPr>
            <a:r>
              <a:rPr lang="en-US" sz="3064">
                <a:solidFill>
                  <a:srgbClr val="262920"/>
                </a:solidFill>
                <a:latin typeface="Open Sans Light"/>
              </a:rPr>
              <a:t>- Points, prices, wine type, wine name, country, region, vineyard.</a:t>
            </a:r>
          </a:p>
          <a:p>
            <a:pPr>
              <a:lnSpc>
                <a:spcPts val="4290"/>
              </a:lnSpc>
            </a:pPr>
            <a:r>
              <a:rPr lang="en-US" sz="3064">
                <a:solidFill>
                  <a:srgbClr val="262920"/>
                </a:solidFill>
                <a:latin typeface="Open Sans Light"/>
              </a:rPr>
              <a:t>- Used variety, points and prices as variables.</a:t>
            </a:r>
          </a:p>
          <a:p>
            <a:pPr>
              <a:lnSpc>
                <a:spcPts val="4290"/>
              </a:lnSpc>
            </a:pPr>
            <a:r>
              <a:rPr lang="en-US" sz="3064">
                <a:solidFill>
                  <a:srgbClr val="262920"/>
                </a:solidFill>
                <a:latin typeface="Open Sans Light"/>
              </a:rPr>
              <a:t>- Then focused on specific wine types.</a:t>
            </a:r>
          </a:p>
          <a:p>
            <a:pPr algn="l">
              <a:lnSpc>
                <a:spcPts val="317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765078"/>
            <a:ext cx="5292932" cy="1464977"/>
            <a:chOff x="0" y="0"/>
            <a:chExt cx="7057243" cy="195330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6866994" cy="99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262920"/>
                  </a:solidFill>
                  <a:latin typeface="Lustria Bold"/>
                </a:rPr>
                <a:t>Dataset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2267" y="1306821"/>
              <a:ext cx="7034976" cy="646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A18F63"/>
                  </a:solidFill>
                  <a:latin typeface="Lustria Bold"/>
                </a:rPr>
                <a:t>WINE TASTING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8666" t="0" r="8666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8546" y="9586331"/>
            <a:ext cx="18727820" cy="1073388"/>
          </a:xfrm>
          <a:prstGeom prst="rect">
            <a:avLst/>
          </a:prstGeom>
          <a:solidFill>
            <a:srgbClr val="26292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03317" y="1452523"/>
            <a:ext cx="12281366" cy="7381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29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57182" y="-238546"/>
            <a:ext cx="8627125" cy="10838636"/>
          </a:xfrm>
          <a:prstGeom prst="rect">
            <a:avLst/>
          </a:prstGeom>
          <a:solidFill>
            <a:srgbClr val="A18F63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643" t="0" r="26109" b="0"/>
          <a:stretch>
            <a:fillRect/>
          </a:stretch>
        </p:blipFill>
        <p:spPr>
          <a:xfrm flipH="false" flipV="false" rot="0">
            <a:off x="801617" y="765078"/>
            <a:ext cx="6759716" cy="875515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144000" y="765078"/>
            <a:ext cx="9409836" cy="4126466"/>
            <a:chOff x="0" y="0"/>
            <a:chExt cx="12546447" cy="550195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8233" y="2931685"/>
              <a:ext cx="11228633" cy="2570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79"/>
                </a:lnSpc>
              </a:pPr>
              <a:r>
                <a:rPr lang="en-US" sz="3699">
                  <a:solidFill>
                    <a:srgbClr val="EBDAA8"/>
                  </a:solidFill>
                  <a:latin typeface="Open Sans Light"/>
                </a:rPr>
                <a:t>There is significant statistical difference between the average price of Pinot Noir and Chardonnay wines.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9600269" cy="99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99"/>
                </a:lnSpc>
              </a:pPr>
              <a:r>
                <a:rPr lang="en-US" sz="4500">
                  <a:solidFill>
                    <a:srgbClr val="EBDAA8"/>
                  </a:solidFill>
                  <a:latin typeface="Lustria Bold"/>
                </a:rPr>
                <a:t>Chardonnay Vs. Pinot Noir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1446449"/>
              <a:ext cx="12546447" cy="89394"/>
            </a:xfrm>
            <a:prstGeom prst="rect">
              <a:avLst/>
            </a:prstGeom>
            <a:solidFill>
              <a:srgbClr val="EBDAA8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40567" r="0" b="1879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28395" y="1485604"/>
            <a:ext cx="12231209" cy="73157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40567" r="0" b="1879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2000" y="1028700"/>
            <a:ext cx="7643000" cy="7877415"/>
            <a:chOff x="0" y="0"/>
            <a:chExt cx="10190666" cy="105032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485191"/>
              <a:ext cx="6006173" cy="6018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10"/>
                </a:lnSpc>
              </a:pPr>
              <a:r>
                <a:rPr lang="en-US" sz="2899">
                  <a:solidFill>
                    <a:srgbClr val="262920"/>
                  </a:solidFill>
                  <a:latin typeface="Open Sans Light"/>
                </a:rPr>
                <a:t>Performed linear regression as well as nonlinear regression models.</a:t>
              </a:r>
            </a:p>
            <a:p>
              <a:pPr>
                <a:lnSpc>
                  <a:spcPts val="4010"/>
                </a:lnSpc>
              </a:pPr>
            </a:p>
            <a:p>
              <a:pPr algn="l">
                <a:lnSpc>
                  <a:spcPts val="4010"/>
                </a:lnSpc>
              </a:pPr>
              <a:r>
                <a:rPr lang="en-US" sz="2864">
                  <a:solidFill>
                    <a:srgbClr val="262920"/>
                  </a:solidFill>
                  <a:latin typeface="Open Sans Light"/>
                </a:rPr>
                <a:t>Concluded that the best model for predicting price is nonlinear, as RMSE value was lower.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0190666" cy="74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39"/>
                </a:lnSpc>
              </a:pPr>
              <a:r>
                <a:rPr lang="en-US" sz="3699">
                  <a:solidFill>
                    <a:srgbClr val="262920"/>
                  </a:solidFill>
                  <a:latin typeface="Lustria Bold"/>
                </a:rPr>
                <a:t>REGRESSION MODELS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DAEsldcxIKs</dc:identifier>
  <dcterms:modified xsi:type="dcterms:W3CDTF">2011-08-01T06:04:30Z</dcterms:modified>
  <cp:revision>1</cp:revision>
  <dc:title>Final Project CIS541</dc:title>
</cp:coreProperties>
</file>